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67" r:id="rId4"/>
    <p:sldId id="275" r:id="rId5"/>
    <p:sldId id="259" r:id="rId6"/>
    <p:sldId id="258" r:id="rId7"/>
    <p:sldId id="271" r:id="rId8"/>
    <p:sldId id="272" r:id="rId9"/>
    <p:sldId id="268" r:id="rId10"/>
    <p:sldId id="269" r:id="rId11"/>
    <p:sldId id="274" r:id="rId12"/>
    <p:sldId id="270" r:id="rId13"/>
    <p:sldId id="273" r:id="rId14"/>
    <p:sldId id="262" r:id="rId15"/>
    <p:sldId id="276" r:id="rId16"/>
    <p:sldId id="277" r:id="rId17"/>
    <p:sldId id="278" r:id="rId18"/>
    <p:sldId id="26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87140"/>
  </p:normalViewPr>
  <p:slideViewPr>
    <p:cSldViewPr snapToGrid="0" snapToObjects="1">
      <p:cViewPr>
        <p:scale>
          <a:sx n="60" d="100"/>
          <a:sy n="60" d="100"/>
        </p:scale>
        <p:origin x="16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71AE1-5E15-5546-9BE0-C61A8163DCD4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8F6B-8A12-F344-A803-AE06834B4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48F6B-8A12-F344-A803-AE06834B45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48F6B-8A12-F344-A803-AE06834B45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48F6B-8A12-F344-A803-AE06834B45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48F6B-8A12-F344-A803-AE06834B45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2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879-D13B-8C4C-8DEB-6FF2E13C4042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BD62-9A95-CD41-9708-D2DAE3B64359}" type="datetime1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E3E8-70D5-784B-96BE-35AD91DAC5A7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4424-5334-F545-85B7-EF387ADE36BE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DBD7-2FFB-3D49-89A0-4DD8E6ACBD62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45A6-BCCF-CC44-BEC6-A69FB6B12354}" type="datetime1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EA63-F6CC-8841-8A27-98F78AAD21D8}" type="datetime1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5798-5C19-C84B-85C7-62F541B7D064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D65C-5933-BC44-99B2-A813FE6CB51F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94EA-B864-BB4B-B4BD-57BEBDE6C239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1031-6786-084A-98CD-D00DD523CDF5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CFB8-7E5F-974F-8351-1FDF118E0A65}" type="datetime1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20A8-9E39-6D49-8654-07937737CD6B}" type="datetime1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364F-ED4D-514C-BC39-751FD8659281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E18C2-EB47-3240-BAE7-94472B3993E6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20F3-E43D-C348-BBA3-AF870359275B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D93ED-D829-1A46-85C8-2997EF4998E3}" type="datetime1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777194F-C9D6-944B-B5FA-579A27A13B7E}" type="datetime1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F9A5-C43D-EA4A-98E1-330354785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http://learntech.uwe.ac.uk/Data/Sites/11/images/neg.gif" TargetMode="External"/><Relationship Id="rId5" Type="http://schemas.openxmlformats.org/officeDocument/2006/relationships/image" Target="../media/image11.gif"/><Relationship Id="rId6" Type="http://schemas.openxmlformats.org/officeDocument/2006/relationships/image" Target="http://learntech.uwe.ac.uk/Data/Sites/11/images/zero.gif" TargetMode="External"/><Relationship Id="rId7" Type="http://schemas.openxmlformats.org/officeDocument/2006/relationships/image" Target="../media/image12.gif"/><Relationship Id="rId8" Type="http://schemas.openxmlformats.org/officeDocument/2006/relationships/image" Target="http://learntech.uwe.ac.uk/Data/Sites/11/images/pos.gif" TargetMode="External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oskinap/Popularity_StyleOfPlay_DS2015_Group3_Sot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portinglife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17714"/>
            <a:ext cx="11311845" cy="6153589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u="sng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Distinctive </a:t>
            </a:r>
            <a:r>
              <a:rPr lang="en-US" sz="2600" b="1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attributes affecting the Interest about a team </a:t>
            </a:r>
            <a:endParaRPr lang="en-US" sz="2600" b="1" u="sng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b="1" u="sng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600" b="1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its Popularity</a:t>
            </a:r>
            <a: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endParaRPr lang="en-US" sz="2600" b="1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						</a:t>
            </a:r>
            <a:b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Case Study: Barclays Premier </a:t>
            </a:r>
            <a:r>
              <a:rPr lang="en-US" sz="2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League </a:t>
            </a:r>
            <a: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2015 </a:t>
            </a:r>
            <a:r>
              <a:rPr lang="en-US" sz="2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en-US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2016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b="1" cap="none" dirty="0" smtClean="0">
              <a:solidFill>
                <a:schemeClr val="tx1"/>
              </a:solidFill>
            </a:endParaRPr>
          </a:p>
          <a:p>
            <a:r>
              <a:rPr lang="en-US" b="1" cap="none" dirty="0" smtClean="0">
                <a:solidFill>
                  <a:schemeClr val="tx1"/>
                </a:solidFill>
              </a:rPr>
              <a:t>Group 3</a:t>
            </a:r>
          </a:p>
          <a:p>
            <a:r>
              <a:rPr lang="en-US" cap="none" dirty="0" err="1">
                <a:solidFill>
                  <a:schemeClr val="tx1"/>
                </a:solidFill>
              </a:rPr>
              <a:t>Oduntan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Oluwagbemiga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Kolawole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smtClean="0">
                <a:solidFill>
                  <a:schemeClr val="tx1"/>
                </a:solidFill>
              </a:rPr>
              <a:t>oko1n14</a:t>
            </a:r>
          </a:p>
          <a:p>
            <a:r>
              <a:rPr lang="en-US" cap="none" dirty="0">
                <a:solidFill>
                  <a:schemeClr val="tx1"/>
                </a:solidFill>
              </a:rPr>
              <a:t>Napoleon </a:t>
            </a:r>
            <a:r>
              <a:rPr lang="en-US" cap="none" dirty="0" err="1">
                <a:solidFill>
                  <a:schemeClr val="tx1"/>
                </a:solidFill>
              </a:rPr>
              <a:t>Koskinas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smtClean="0">
                <a:solidFill>
                  <a:schemeClr val="tx1"/>
                </a:solidFill>
              </a:rPr>
              <a:t>nk5g15</a:t>
            </a:r>
          </a:p>
          <a:p>
            <a:r>
              <a:rPr lang="en-US" cap="none" dirty="0" err="1">
                <a:solidFill>
                  <a:schemeClr val="tx1"/>
                </a:solidFill>
              </a:rPr>
              <a:t>Abdollah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Afdel</a:t>
            </a:r>
            <a:r>
              <a:rPr lang="en-US" cap="none" dirty="0">
                <a:solidFill>
                  <a:schemeClr val="tx1"/>
                </a:solidFill>
              </a:rPr>
              <a:t> aa28g15</a:t>
            </a:r>
            <a:fld id="{742A2738-3FB9-5B4B-9F69-F20CFF95BB8E}" type="slidenum">
              <a:rPr lang="en-US" cap="none" smtClean="0">
                <a:solidFill>
                  <a:schemeClr val="tx1"/>
                </a:solidFill>
              </a:rPr>
              <a:pPr/>
              <a:t>1</a:t>
            </a:fld>
            <a:endParaRPr lang="en-US" cap="none" dirty="0" smtClean="0">
              <a:solidFill>
                <a:schemeClr val="tx1"/>
              </a:solidFill>
            </a:endParaRPr>
          </a:p>
          <a:p>
            <a:r>
              <a:rPr lang="en-US" cap="none" dirty="0" err="1">
                <a:solidFill>
                  <a:schemeClr val="tx1"/>
                </a:solidFill>
              </a:rPr>
              <a:t>Pengfei</a:t>
            </a:r>
            <a:r>
              <a:rPr lang="en-US" cap="none" dirty="0">
                <a:solidFill>
                  <a:schemeClr val="tx1"/>
                </a:solidFill>
              </a:rPr>
              <a:t> Gao pg6g15</a:t>
            </a:r>
          </a:p>
          <a:p>
            <a:r>
              <a:rPr lang="en-US" cap="none" dirty="0" err="1" smtClean="0">
                <a:solidFill>
                  <a:schemeClr val="tx1"/>
                </a:solidFill>
              </a:rPr>
              <a:t>Emmanouil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</a:rPr>
              <a:t>Petsanis</a:t>
            </a:r>
            <a:r>
              <a:rPr lang="en-US" cap="none" dirty="0" smtClean="0">
                <a:solidFill>
                  <a:schemeClr val="tx1"/>
                </a:solidFill>
              </a:rPr>
              <a:t> ep1g15</a:t>
            </a:r>
          </a:p>
          <a:p>
            <a:endParaRPr lang="en-US" cap="none" dirty="0" smtClean="0">
              <a:solidFill>
                <a:schemeClr val="tx1"/>
              </a:solidFill>
            </a:endParaRPr>
          </a:p>
          <a:p>
            <a:endParaRPr lang="en-US" cap="none" dirty="0" smtClean="0">
              <a:solidFill>
                <a:schemeClr val="tx1"/>
              </a:solidFill>
            </a:endParaRPr>
          </a:p>
          <a:p>
            <a:r>
              <a:rPr lang="en-US" sz="3000" b="1" u="sng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Project Supervisor</a:t>
            </a:r>
            <a:r>
              <a:rPr lang="en-US" sz="3000" b="1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:									University of Southampton</a:t>
            </a:r>
          </a:p>
          <a:p>
            <a:r>
              <a:rPr lang="en-US" sz="3000" b="1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Elena </a:t>
            </a:r>
            <a:r>
              <a:rPr lang="en-US" sz="3000" b="1" cap="none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Simperl</a:t>
            </a:r>
            <a:r>
              <a:rPr lang="en-US" sz="3000" b="1" cap="none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											Foundations </a:t>
            </a:r>
            <a:r>
              <a:rPr lang="en-US" sz="3000" b="1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 Data Science</a:t>
            </a:r>
          </a:p>
          <a:p>
            <a:endParaRPr lang="en-US" sz="3000" b="1" cap="none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Classifying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3384"/>
            <a:ext cx="3876461" cy="4815015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Due to the fact that the statistics have different scale we classify them in three different levels :</a:t>
            </a:r>
          </a:p>
          <a:p>
            <a:pPr lvl="1" algn="just"/>
            <a:r>
              <a:rPr lang="en-US" dirty="0"/>
              <a:t>Levels: Low , Normal , </a:t>
            </a:r>
            <a:r>
              <a:rPr lang="en-US" dirty="0" smtClean="0"/>
              <a:t>High corresponding to numeric values 1, 2, 3 respectively.</a:t>
            </a:r>
          </a:p>
          <a:p>
            <a:pPr lvl="1" algn="just"/>
            <a:r>
              <a:rPr lang="en-US" dirty="0" smtClean="0"/>
              <a:t>We use mean and standard deviation of each statistic to define the levels. 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9" y="1853248"/>
            <a:ext cx="6005383" cy="37937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</a:t>
            </a:r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22174"/>
            <a:ext cx="4992688" cy="4926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/>
              <a:t>Linear </a:t>
            </a:r>
            <a:r>
              <a:rPr lang="en-US" dirty="0" smtClean="0"/>
              <a:t>Regression (For statistics)</a:t>
            </a:r>
          </a:p>
          <a:p>
            <a:pPr algn="just">
              <a:buFont typeface="Wingdings" charset="2"/>
              <a:buChar char="Ø"/>
            </a:pPr>
            <a:r>
              <a:rPr lang="en-US" dirty="0" smtClean="0"/>
              <a:t>Linear </a:t>
            </a:r>
            <a:r>
              <a:rPr lang="en-US" dirty="0"/>
              <a:t>Regression is aimed to calculate how the features are related to </a:t>
            </a:r>
            <a:r>
              <a:rPr lang="en-US" dirty="0" smtClean="0"/>
              <a:t>interest about a team.</a:t>
            </a: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Use only statistics to predict the popularity. The plot of </a:t>
            </a:r>
            <a:r>
              <a:rPr lang="en-US" dirty="0" smtClean="0"/>
              <a:t>prediction of test set </a:t>
            </a:r>
            <a:r>
              <a:rPr lang="en-US" dirty="0"/>
              <a:t>and original popularity is shown right hand side. </a:t>
            </a:r>
          </a:p>
          <a:p>
            <a:endParaRPr lang="en-US" dirty="0"/>
          </a:p>
          <a:p>
            <a:pPr marL="285750" indent="-285750" algn="just">
              <a:buFont typeface="Wingdings" charset="2"/>
              <a:buChar char="Ø"/>
            </a:pPr>
            <a:r>
              <a:rPr lang="en-US" dirty="0"/>
              <a:t>It is obvious that this model can not represent data properly, probably because it is too </a:t>
            </a:r>
            <a:r>
              <a:rPr lang="en-US" dirty="0" smtClean="0"/>
              <a:t>simple(missing factors that play a role in response value).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99" y="1853248"/>
            <a:ext cx="5771908" cy="43315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Features Of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Accuracy = sum (level Of (Shots on </a:t>
            </a:r>
            <a:r>
              <a:rPr lang="en-US" dirty="0" err="1" smtClean="0"/>
              <a:t>Target,accurate</a:t>
            </a:r>
            <a:r>
              <a:rPr lang="en-US" dirty="0" smtClean="0"/>
              <a:t> </a:t>
            </a:r>
            <a:r>
              <a:rPr lang="en-US" dirty="0" smtClean="0"/>
              <a:t>passes, </a:t>
            </a:r>
            <a:r>
              <a:rPr lang="en-US" dirty="0" smtClean="0"/>
              <a:t>-</a:t>
            </a:r>
            <a:r>
              <a:rPr lang="en-US" dirty="0" err="1" smtClean="0"/>
              <a:t>offsides</a:t>
            </a:r>
            <a:r>
              <a:rPr lang="en-US" dirty="0" smtClean="0"/>
              <a:t>))</a:t>
            </a:r>
            <a:endParaRPr lang="en-US" dirty="0"/>
          </a:p>
          <a:p>
            <a:pPr algn="just"/>
            <a:r>
              <a:rPr lang="en-US" dirty="0"/>
              <a:t>Attack= sum (level Of (Shots on Target, Shots off Target ,</a:t>
            </a:r>
            <a:r>
              <a:rPr lang="en-US" dirty="0" smtClean="0"/>
              <a:t>corners,  </a:t>
            </a:r>
            <a:r>
              <a:rPr lang="en-US" dirty="0"/>
              <a:t>goals, fouls Won ,offside ))</a:t>
            </a:r>
          </a:p>
          <a:p>
            <a:pPr algn="just"/>
            <a:r>
              <a:rPr lang="en-US" dirty="0"/>
              <a:t>Aggressiveness=sum (level Of (fouls Conceded ,yellow cards))</a:t>
            </a:r>
          </a:p>
          <a:p>
            <a:pPr algn="just"/>
            <a:r>
              <a:rPr lang="en-US" dirty="0"/>
              <a:t>Pressure = sum (level Of (Shots Off Target, Corners , Possession ))</a:t>
            </a:r>
          </a:p>
          <a:p>
            <a:pPr algn="just"/>
            <a:r>
              <a:rPr lang="en-US" dirty="0"/>
              <a:t>Team Play = sum (level Of (Passes , Accurate Passes , Possession ))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Methods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81666"/>
            <a:ext cx="9403742" cy="466673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2</a:t>
            </a:r>
            <a:r>
              <a:rPr lang="en-US" dirty="0" smtClean="0"/>
              <a:t>. Person Correlation (For features)</a:t>
            </a:r>
          </a:p>
          <a:p>
            <a:pPr marL="685800" lvl="1" algn="just">
              <a:buFont typeface="Wingdings" charset="2"/>
              <a:buChar char="Ø"/>
            </a:pPr>
            <a:r>
              <a:rPr lang="en-US" dirty="0" smtClean="0"/>
              <a:t>Person </a:t>
            </a:r>
            <a:r>
              <a:rPr lang="en-US" dirty="0"/>
              <a:t>correlation is a method, which </a:t>
            </a:r>
            <a:r>
              <a:rPr lang="en-US" dirty="0" smtClean="0"/>
              <a:t>investigates the </a:t>
            </a:r>
            <a:r>
              <a:rPr lang="en-US" dirty="0"/>
              <a:t>relationship between two </a:t>
            </a:r>
            <a:r>
              <a:rPr lang="en-US" dirty="0" smtClean="0"/>
              <a:t>significant, </a:t>
            </a:r>
            <a:r>
              <a:rPr lang="en-US" dirty="0"/>
              <a:t>continuous </a:t>
            </a:r>
            <a:r>
              <a:rPr lang="en-US" dirty="0" smtClean="0"/>
              <a:t>variables. Person correlation coefficient is a measure </a:t>
            </a:r>
            <a:r>
              <a:rPr lang="en-US" dirty="0"/>
              <a:t>of the strength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association </a:t>
            </a:r>
            <a:r>
              <a:rPr lang="en-US" dirty="0"/>
              <a:t>between two variables.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1405" y="31633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5" name="图片 2" descr="http://learntech.uwe.ac.uk/Data/Sites/11/images/neg.gif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3119384"/>
            <a:ext cx="1841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707238" y="3189463"/>
            <a:ext cx="12100036" cy="4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7" name="图片 3" descr="http://learntech.uwe.ac.uk/Data/Sites/11/images/zero.gif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12" y="3119384"/>
            <a:ext cx="2046110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980670" y="31633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9" name="图片 4" descr="http://learntech.uwe.ac.uk/Data/Sites/11/images/pos.gif"/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05" y="3119384"/>
            <a:ext cx="197797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67369" y="489189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r=-1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73246" y="4831910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r=0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374873" y="4886412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r=1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5740" y="5522527"/>
            <a:ext cx="5575300" cy="914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2405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14</a:t>
            </a:fld>
            <a:endParaRPr lang="en-US"/>
          </a:p>
        </p:txBody>
      </p:sp>
      <p:pic>
        <p:nvPicPr>
          <p:cNvPr id="8" name="finaaaal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2" y="1786270"/>
            <a:ext cx="10544628" cy="4377069"/>
          </a:xfrm>
        </p:spPr>
      </p:pic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0" t="-335" r="6806" b="22236"/>
          <a:stretch/>
        </p:blipFill>
        <p:spPr>
          <a:xfrm>
            <a:off x="646110" y="2195999"/>
            <a:ext cx="4835222" cy="29076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4" t="649" r="8796" b="23310"/>
          <a:stretch/>
        </p:blipFill>
        <p:spPr>
          <a:xfrm>
            <a:off x="5996763" y="2195999"/>
            <a:ext cx="4774876" cy="2907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64465" y="5741581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Level of Aggressiveness with the number of positive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6" r="24307"/>
          <a:stretch/>
        </p:blipFill>
        <p:spPr>
          <a:xfrm>
            <a:off x="646111" y="2222759"/>
            <a:ext cx="4140000" cy="41957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1676" y="2222759"/>
            <a:ext cx="5601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Google Trends Index values do not to follow a</a:t>
            </a:r>
          </a:p>
          <a:p>
            <a:r>
              <a:rPr lang="en-US" dirty="0" smtClean="0"/>
              <a:t> pattern as they would if there was a correlation.</a:t>
            </a:r>
          </a:p>
        </p:txBody>
      </p:sp>
    </p:spTree>
    <p:extLst>
      <p:ext uri="{BB962C8B-B14F-4D97-AF65-F5344CB8AC3E}">
        <p14:creationId xmlns:p14="http://schemas.microsoft.com/office/powerpoint/2010/main" val="8234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9" t="180" r="8637" b="11446"/>
          <a:stretch/>
        </p:blipFill>
        <p:spPr>
          <a:xfrm>
            <a:off x="646111" y="2013988"/>
            <a:ext cx="3540756" cy="30646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56390" y="5826642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 with the same score of 2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7" t="840" r="17746" b="15308"/>
          <a:stretch/>
        </p:blipFill>
        <p:spPr>
          <a:xfrm>
            <a:off x="6279121" y="2013988"/>
            <a:ext cx="4073419" cy="30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52400"/>
            <a:ext cx="9404723" cy="718457"/>
          </a:xfrm>
        </p:spPr>
        <p:txBody>
          <a:bodyPr/>
          <a:lstStyle/>
          <a:p>
            <a:r>
              <a:rPr lang="en-US" dirty="0" smtClean="0"/>
              <a:t>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32114"/>
            <a:ext cx="10457317" cy="572588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We saw that the features we used have no correlation with the interest and popularity so there must be other factors: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We made an observation from the Tweets that people talk a lot about the big teams for example (Man United lost against </a:t>
            </a:r>
            <a:r>
              <a:rPr lang="en-US" dirty="0"/>
              <a:t>N</a:t>
            </a:r>
            <a:r>
              <a:rPr lang="en-US" dirty="0" smtClean="0"/>
              <a:t>orwich city and people were talking about Man United than Norwich city that played well in that match)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Another example is that although recently Chelsea made their first win after some months , and their popular ex-coach had been sacked some days before that, fans still criticized the team despite their win.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86250"/>
            <a:ext cx="8946541" cy="5062150"/>
          </a:xfrm>
        </p:spPr>
        <p:txBody>
          <a:bodyPr>
            <a:normAutofit fontScale="85000" lnSpcReduction="20000"/>
          </a:bodyPr>
          <a:lstStyle/>
          <a:p>
            <a:pPr marL="685800" lvl="1" algn="just">
              <a:buFont typeface="Wingdings" charset="2"/>
              <a:buChar char="Ø"/>
            </a:pPr>
            <a:endParaRPr lang="en-US" i="1" dirty="0"/>
          </a:p>
          <a:p>
            <a:pPr marL="685800" lvl="1" algn="just">
              <a:buFont typeface="Wingdings" charset="2"/>
              <a:buChar char="Ø"/>
            </a:pPr>
            <a:endParaRPr lang="en-US" i="1" dirty="0" smtClean="0"/>
          </a:p>
          <a:p>
            <a:pPr marL="685800" lvl="1" algn="just">
              <a:buFont typeface="Wingdings" charset="2"/>
              <a:buChar char="Ø"/>
            </a:pPr>
            <a:endParaRPr lang="en-US" i="1" dirty="0"/>
          </a:p>
          <a:p>
            <a:pPr marL="400050" lvl="1" indent="0" algn="ctr">
              <a:buNone/>
            </a:pPr>
            <a:endParaRPr lang="en-US" sz="4000" dirty="0" smtClean="0"/>
          </a:p>
          <a:p>
            <a:pPr marL="400050" lvl="1" indent="0" algn="ctr">
              <a:buNone/>
            </a:pPr>
            <a:endParaRPr lang="en-US" sz="4000" dirty="0"/>
          </a:p>
          <a:p>
            <a:pPr marL="400050" lvl="1" indent="0" algn="ctr">
              <a:buNone/>
            </a:pPr>
            <a:r>
              <a:rPr lang="en-US" sz="4000" dirty="0" smtClean="0"/>
              <a:t>THANK YOU</a:t>
            </a:r>
            <a:r>
              <a:rPr lang="en-US" sz="4000" dirty="0"/>
              <a:t>!</a:t>
            </a:r>
            <a:endParaRPr lang="en-US" sz="4000" dirty="0" smtClean="0"/>
          </a:p>
          <a:p>
            <a:pPr marL="400050" lvl="1" indent="0" algn="ctr">
              <a:buNone/>
            </a:pPr>
            <a:endParaRPr lang="en-US" sz="4000" dirty="0"/>
          </a:p>
          <a:p>
            <a:pPr marL="400050" lvl="1" indent="0" algn="ctr">
              <a:buNone/>
            </a:pPr>
            <a:endParaRPr lang="en-US" sz="4000" dirty="0" smtClean="0"/>
          </a:p>
          <a:p>
            <a:pPr marL="400050" lvl="1" indent="0" algn="ctr">
              <a:buNone/>
            </a:pPr>
            <a:endParaRPr lang="en-US" sz="4000" dirty="0"/>
          </a:p>
          <a:p>
            <a:pPr marL="0" indent="0" algn="just">
              <a:buNone/>
            </a:pPr>
            <a:r>
              <a:rPr lang="en-US" dirty="0" err="1"/>
              <a:t>Github</a:t>
            </a:r>
            <a:r>
              <a:rPr lang="en-US" dirty="0"/>
              <a:t> Repository link to project</a:t>
            </a:r>
          </a:p>
          <a:p>
            <a:pPr marL="400050" lvl="1" indent="0" algn="just">
              <a:buNone/>
            </a:pPr>
            <a:r>
              <a:rPr lang="en-US" i="1" dirty="0">
                <a:hlinkClick r:id="rId2"/>
              </a:rPr>
              <a:t>https://github.com/koskinap/Popularity_StyleOfPlay_DS2015_Group3_Soton</a:t>
            </a:r>
            <a:endParaRPr lang="en-US" i="1" dirty="0"/>
          </a:p>
          <a:p>
            <a:pPr marL="400050" lvl="1" indent="0" algn="ctr">
              <a:buNone/>
            </a:pP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26971" y="2873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35974"/>
            <a:ext cx="8825658" cy="811161"/>
          </a:xfrm>
        </p:spPr>
        <p:txBody>
          <a:bodyPr/>
          <a:lstStyle/>
          <a:p>
            <a:r>
              <a:rPr lang="en-US" sz="3200" dirty="0" smtClean="0"/>
              <a:t>Aim of Application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327355"/>
            <a:ext cx="8825658" cy="431144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cap="none" dirty="0"/>
              <a:t>O</a:t>
            </a:r>
            <a:r>
              <a:rPr lang="en-US" cap="none" dirty="0" smtClean="0"/>
              <a:t>ur idea is to associate the </a:t>
            </a:r>
            <a:r>
              <a:rPr lang="en-US" b="1" cap="none" dirty="0" smtClean="0"/>
              <a:t>features of play </a:t>
            </a:r>
            <a:r>
              <a:rPr lang="en-US" cap="none" dirty="0" smtClean="0"/>
              <a:t>of a team with the interest about that team and its popularity.</a:t>
            </a:r>
          </a:p>
          <a:p>
            <a:pPr algn="just"/>
            <a:r>
              <a:rPr lang="en-US" cap="none" dirty="0" smtClean="0"/>
              <a:t>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b="1" cap="none" dirty="0" smtClean="0"/>
              <a:t>Interest</a:t>
            </a:r>
            <a:r>
              <a:rPr lang="en-US" cap="none" dirty="0" smtClean="0"/>
              <a:t> can be defined as the need of people to learn latest news about an entity.</a:t>
            </a:r>
          </a:p>
          <a:p>
            <a:pPr algn="just"/>
            <a:endParaRPr lang="en-US" cap="none" dirty="0"/>
          </a:p>
          <a:p>
            <a:pPr marL="342900" indent="-342900" algn="just">
              <a:buFont typeface="Arial" charset="0"/>
              <a:buChar char="•"/>
            </a:pPr>
            <a:r>
              <a:rPr lang="en-US" b="1" cap="none" dirty="0" smtClean="0"/>
              <a:t>Popularity  </a:t>
            </a:r>
            <a:r>
              <a:rPr lang="en-US" cap="none" dirty="0" smtClean="0"/>
              <a:t>is defined as the state of being liked or supported by people.</a:t>
            </a:r>
          </a:p>
          <a:p>
            <a:pPr algn="just"/>
            <a:endParaRPr lang="en-US" b="1" cap="none" dirty="0"/>
          </a:p>
          <a:p>
            <a:pPr marL="342900" indent="-342900" algn="just">
              <a:buFont typeface="Arial" charset="0"/>
              <a:buChar char="•"/>
            </a:pPr>
            <a:r>
              <a:rPr lang="en-US" b="1" cap="none" dirty="0" smtClean="0"/>
              <a:t>Features of Play </a:t>
            </a:r>
            <a:r>
              <a:rPr lang="en-US" cap="none" dirty="0" smtClean="0"/>
              <a:t>(about football) are measures which define a team’s way of playing, and are functions of statistical outcomes produced during a match by a team.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Motives for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45342"/>
            <a:ext cx="8946541" cy="4803057"/>
          </a:xfrm>
        </p:spPr>
        <p:txBody>
          <a:bodyPr/>
          <a:lstStyle/>
          <a:p>
            <a:pPr>
              <a:buFont typeface="Wingdings" charset="2"/>
              <a:buChar char="Ø"/>
            </a:pPr>
            <a:endParaRPr lang="en-US" dirty="0" smtClean="0"/>
          </a:p>
          <a:p>
            <a:pPr algn="just">
              <a:buFont typeface="Wingdings" charset="2"/>
              <a:buChar char="Ø"/>
            </a:pPr>
            <a:r>
              <a:rPr lang="en-US" dirty="0" smtClean="0"/>
              <a:t>Higher interest about the team could potentially lead to financial revenue raise in the long term:</a:t>
            </a:r>
          </a:p>
          <a:p>
            <a:pPr lvl="1" algn="just">
              <a:buFont typeface="Wingdings" charset="2"/>
              <a:buChar char="Ø"/>
            </a:pPr>
            <a:r>
              <a:rPr lang="en-US" dirty="0" smtClean="0"/>
              <a:t>Advertisements </a:t>
            </a:r>
          </a:p>
          <a:p>
            <a:pPr lvl="1" algn="just">
              <a:buFont typeface="Wingdings" charset="2"/>
              <a:buChar char="Ø"/>
            </a:pPr>
            <a:r>
              <a:rPr lang="en-US" dirty="0" smtClean="0"/>
              <a:t>Sales: Team kits , tickets </a:t>
            </a:r>
          </a:p>
          <a:p>
            <a:pPr lvl="1" algn="just">
              <a:buFont typeface="Wingdings" charset="2"/>
              <a:buChar char="Ø"/>
            </a:pPr>
            <a:r>
              <a:rPr lang="en-US" dirty="0" smtClean="0"/>
              <a:t>TV contracts</a:t>
            </a:r>
          </a:p>
          <a:p>
            <a:pPr marL="457200" lvl="1" indent="0" algn="just">
              <a:buNone/>
            </a:pPr>
            <a:endParaRPr lang="en-US" dirty="0" smtClean="0"/>
          </a:p>
          <a:p>
            <a:pPr marL="400050" algn="just">
              <a:buFont typeface="Wingdings" charset="2"/>
              <a:buChar char="Ø"/>
            </a:pPr>
            <a:r>
              <a:rPr lang="en-US" dirty="0" smtClean="0"/>
              <a:t>Potential users of the  application are  marketing managers of teams that are interested to predict income and decide strategies in negotiating TV or sponsorship deals.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957944"/>
            <a:ext cx="9318171" cy="5617028"/>
          </a:xfrm>
        </p:spPr>
      </p:pic>
      <p:sp>
        <p:nvSpPr>
          <p:cNvPr id="5" name="TextBox 4"/>
          <p:cNvSpPr txBox="1"/>
          <p:nvPr/>
        </p:nvSpPr>
        <p:spPr>
          <a:xfrm>
            <a:off x="1915887" y="326571"/>
            <a:ext cx="661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Application Pipeline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4574"/>
            <a:ext cx="10960869" cy="5160691"/>
          </a:xfrm>
        </p:spPr>
        <p:txBody>
          <a:bodyPr/>
          <a:lstStyle/>
          <a:p>
            <a:pPr algn="just"/>
            <a:r>
              <a:rPr lang="en-US" dirty="0" smtClean="0"/>
              <a:t>Match Statistics data(goals, shots on goal, corners) are retrieved from </a:t>
            </a:r>
            <a:r>
              <a:rPr lang="en-US" dirty="0" smtClean="0">
                <a:hlinkClick r:id="rId3"/>
              </a:rPr>
              <a:t>www.sportinglife.com</a:t>
            </a:r>
            <a:r>
              <a:rPr lang="en-US" dirty="0" smtClean="0"/>
              <a:t> using </a:t>
            </a:r>
            <a:r>
              <a:rPr lang="en-US" dirty="0" err="1" smtClean="0"/>
              <a:t>Scrapy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Google Trends index data is downloaded as  a measure of interest about a team.</a:t>
            </a:r>
          </a:p>
          <a:p>
            <a:pPr algn="just"/>
            <a:r>
              <a:rPr lang="en-US" dirty="0" smtClean="0"/>
              <a:t>Twitter was used as a data source to define the popularity of a team, comparing the positive and negative tweets.”</a:t>
            </a:r>
            <a:r>
              <a:rPr lang="en-US" dirty="0" err="1" smtClean="0"/>
              <a:t>tweepy</a:t>
            </a:r>
            <a:r>
              <a:rPr lang="en-US" dirty="0" smtClean="0"/>
              <a:t>” library was used to implement the Twitter API and download relevant tweets.</a:t>
            </a:r>
          </a:p>
          <a:p>
            <a:pPr algn="just"/>
            <a:r>
              <a:rPr lang="en-US" dirty="0" smtClean="0"/>
              <a:t>Data Cleaning was implemented using python scripts which dismiss irrelevant data, add the right values where there are missing values.</a:t>
            </a:r>
          </a:p>
          <a:p>
            <a:pPr algn="just"/>
            <a:r>
              <a:rPr lang="en-US" dirty="0" smtClean="0"/>
              <a:t>Preprocessing datasets using python to fit the desired format for analysis(.csv) and visualization (.</a:t>
            </a:r>
            <a:r>
              <a:rPr lang="en-US" dirty="0" err="1" smtClean="0"/>
              <a:t>json</a:t>
            </a:r>
            <a:r>
              <a:rPr lang="en-US" dirty="0" smtClean="0"/>
              <a:t>).</a:t>
            </a:r>
          </a:p>
          <a:p>
            <a:pPr algn="just"/>
            <a:r>
              <a:rPr lang="en-US" dirty="0" err="1" smtClean="0"/>
              <a:t>MatLab</a:t>
            </a:r>
            <a:r>
              <a:rPr lang="en-US" dirty="0" smtClean="0"/>
              <a:t> used to analyze data, find means-standard deviation of statistics and features, and search for correlation and linear regression relationship.</a:t>
            </a:r>
          </a:p>
          <a:p>
            <a:pPr algn="just"/>
            <a:r>
              <a:rPr lang="en-US" dirty="0" smtClean="0"/>
              <a:t>D3.js used to visualize results.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1" y="508469"/>
            <a:ext cx="812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Data Sources and Tools Used</a:t>
            </a:r>
            <a:endParaRPr lang="en-US" sz="4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from Google Trends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17727" y="2523988"/>
            <a:ext cx="4246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Search by :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Official name of each premier </a:t>
            </a:r>
            <a:r>
              <a:rPr lang="en-US" smtClean="0"/>
              <a:t>league team(e.g. </a:t>
            </a:r>
            <a:r>
              <a:rPr lang="en-US" dirty="0" smtClean="0"/>
              <a:t>Chelsea F.C).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For last 12 months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Google Trends Index per </a:t>
            </a:r>
            <a:r>
              <a:rPr lang="en-US" dirty="0"/>
              <a:t>w</a:t>
            </a:r>
            <a:r>
              <a:rPr lang="en-US" dirty="0" smtClean="0"/>
              <a:t>eek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/>
              <a:t>Categories: Sports</a:t>
            </a:r>
          </a:p>
          <a:p>
            <a:pPr algn="just"/>
            <a:r>
              <a:rPr lang="en-US" dirty="0" smtClean="0"/>
              <a:t>Download as csv file, one per team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14981"/>
            <a:ext cx="7037799" cy="41957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Collecting from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Search Tweets for each match by : </a:t>
            </a:r>
          </a:p>
          <a:p>
            <a:pPr lvl="1" algn="just"/>
            <a:r>
              <a:rPr lang="en-US" dirty="0"/>
              <a:t>H</a:t>
            </a:r>
            <a:r>
              <a:rPr lang="en-US" dirty="0" smtClean="0"/>
              <a:t>ashtag containing teams’ official abbreviations</a:t>
            </a:r>
          </a:p>
          <a:p>
            <a:pPr lvl="1" algn="just"/>
            <a:r>
              <a:rPr lang="en-US" dirty="0" smtClean="0"/>
              <a:t>Match start date, Match start time , end of collection time</a:t>
            </a:r>
          </a:p>
          <a:p>
            <a:pPr lvl="1" algn="just"/>
            <a:r>
              <a:rPr lang="en-US" dirty="0" smtClean="0"/>
              <a:t>For example search for Manchester United vs Chelsea match by hashtag(#MUNCHE and #CHEMUN) on 2015-12-28 at 17.30 stop collecting  Tweets on 2015-12-29 at 05.30 </a:t>
            </a:r>
          </a:p>
          <a:p>
            <a:pPr lvl="1" algn="just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Using training sets containing keywords relevant to each team to train  a Bayes Naive Classifier for each team.</a:t>
            </a:r>
          </a:p>
          <a:p>
            <a:pPr algn="just"/>
            <a:r>
              <a:rPr lang="en-US" dirty="0"/>
              <a:t>For each match create a file which includes the tweets with the team referring to, according to the classifier </a:t>
            </a:r>
            <a:endParaRPr lang="en-US" dirty="0" smtClean="0"/>
          </a:p>
          <a:p>
            <a:pPr algn="just"/>
            <a:r>
              <a:rPr lang="en-US" dirty="0"/>
              <a:t>Tweets that are relevant  to both teams or irrelevant to football match are ignored </a:t>
            </a:r>
            <a:endParaRPr lang="en-US" dirty="0" smtClean="0"/>
          </a:p>
          <a:p>
            <a:pPr algn="just"/>
            <a:r>
              <a:rPr lang="en-US" dirty="0" smtClean="0"/>
              <a:t>The tweets are labelled as positive or negative using a trained Bayes Naive Classifier for sentiments.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Cleaning-Preprocessing-Merging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charset="2"/>
              <a:buChar char="Ø"/>
            </a:pPr>
            <a:r>
              <a:rPr lang="en-US" dirty="0"/>
              <a:t>Google Trends</a:t>
            </a:r>
          </a:p>
          <a:p>
            <a:pPr lvl="1" algn="just">
              <a:buFont typeface="Wingdings" charset="2"/>
              <a:buChar char="Ø"/>
            </a:pPr>
            <a:r>
              <a:rPr lang="en-US" dirty="0"/>
              <a:t>Assign a unique numeric key value (1-20) to each </a:t>
            </a:r>
            <a:r>
              <a:rPr lang="en-US" dirty="0" smtClean="0"/>
              <a:t>team</a:t>
            </a:r>
          </a:p>
          <a:p>
            <a:pPr lvl="1" algn="just">
              <a:buFont typeface="Wingdings" charset="2"/>
              <a:buChar char="Ø"/>
            </a:pPr>
            <a:r>
              <a:rPr lang="en-US" dirty="0" smtClean="0"/>
              <a:t>Merge 20 files into one. Dismiss data not needed for our goal (for example location of origin of search).</a:t>
            </a:r>
            <a:endParaRPr lang="en-US" dirty="0"/>
          </a:p>
          <a:p>
            <a:pPr algn="just">
              <a:buFont typeface="Wingdings" charset="2"/>
              <a:buChar char="Ø"/>
            </a:pPr>
            <a:r>
              <a:rPr lang="en-US" dirty="0"/>
              <a:t>Statistics</a:t>
            </a:r>
          </a:p>
          <a:p>
            <a:pPr lvl="1" algn="just">
              <a:buFont typeface="Wingdings" charset="2"/>
              <a:buChar char="Ø"/>
            </a:pPr>
            <a:r>
              <a:rPr lang="en-US" dirty="0"/>
              <a:t>Scrapper did not return a statistic key-pair value if the stats value was 0</a:t>
            </a:r>
          </a:p>
          <a:p>
            <a:pPr lvl="1" algn="just">
              <a:buFont typeface="Wingdings" charset="2"/>
              <a:buChar char="Ø"/>
            </a:pPr>
            <a:r>
              <a:rPr lang="en-US" dirty="0"/>
              <a:t>For a  missing statistic value we added key-value pair with value </a:t>
            </a:r>
            <a:r>
              <a:rPr lang="en-US" dirty="0" smtClean="0"/>
              <a:t>0</a:t>
            </a:r>
          </a:p>
          <a:p>
            <a:pPr algn="just">
              <a:buFont typeface="Wingdings" charset="2"/>
              <a:buChar char="Ø"/>
            </a:pPr>
            <a:r>
              <a:rPr lang="en-US" sz="1800" dirty="0" smtClean="0"/>
              <a:t>Adjusted the date format of statistics dataset to format(YYYY-MM-DD), in order to match Google Trends Index corresponding to the week containing the date of every match. The other criteria used to match two datasets was </a:t>
            </a:r>
            <a:r>
              <a:rPr lang="en-US" sz="1800" dirty="0" err="1" smtClean="0"/>
              <a:t>teamNo</a:t>
            </a:r>
            <a:r>
              <a:rPr lang="en-US" sz="1800" dirty="0" smtClean="0"/>
              <a:t>. Google Trends Indices about weeks not containing a match were skipped.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F9A5-C43D-EA4A-98E1-3303547857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1369</TotalTime>
  <Words>1024</Words>
  <Application>Microsoft Macintosh PowerPoint</Application>
  <PresentationFormat>Widescreen</PresentationFormat>
  <Paragraphs>140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Century Gothic</vt:lpstr>
      <vt:lpstr>Wingdings</vt:lpstr>
      <vt:lpstr>Wingdings 3</vt:lpstr>
      <vt:lpstr>Arial</vt:lpstr>
      <vt:lpstr>Ion</vt:lpstr>
      <vt:lpstr>PowerPoint Presentation</vt:lpstr>
      <vt:lpstr>Aim of Application</vt:lpstr>
      <vt:lpstr>Motives for Research</vt:lpstr>
      <vt:lpstr>PowerPoint Presentation</vt:lpstr>
      <vt:lpstr>PowerPoint Presentation</vt:lpstr>
      <vt:lpstr>Data Collection from Google Trends</vt:lpstr>
      <vt:lpstr>Data Collecting from Twitter</vt:lpstr>
      <vt:lpstr>Tweets Analysis</vt:lpstr>
      <vt:lpstr>Data Cleaning-Preprocessing-Merging</vt:lpstr>
      <vt:lpstr>Statistics Classifying</vt:lpstr>
      <vt:lpstr>Analysis Methods</vt:lpstr>
      <vt:lpstr>Defining Features Of Play</vt:lpstr>
      <vt:lpstr>Analysis Methods Cont.</vt:lpstr>
      <vt:lpstr>Data Visualization</vt:lpstr>
      <vt:lpstr>Observations</vt:lpstr>
      <vt:lpstr>Observations</vt:lpstr>
      <vt:lpstr>Observations</vt:lpstr>
      <vt:lpstr>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of Data Science</dc:title>
  <dc:creator>Microsoft Office User</dc:creator>
  <cp:lastModifiedBy>koskinas n. (nk5g15)</cp:lastModifiedBy>
  <cp:revision>120</cp:revision>
  <dcterms:created xsi:type="dcterms:W3CDTF">2016-01-05T12:08:45Z</dcterms:created>
  <dcterms:modified xsi:type="dcterms:W3CDTF">2016-01-07T10:51:32Z</dcterms:modified>
</cp:coreProperties>
</file>